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67" r:id="rId3"/>
    <p:sldId id="519" r:id="rId4"/>
    <p:sldId id="520" r:id="rId5"/>
    <p:sldId id="521" r:id="rId6"/>
    <p:sldId id="522" r:id="rId7"/>
    <p:sldId id="523" r:id="rId8"/>
    <p:sldId id="524" r:id="rId9"/>
    <p:sldId id="525" r:id="rId10"/>
    <p:sldId id="526" r:id="rId11"/>
    <p:sldId id="527" r:id="rId12"/>
    <p:sldId id="528" r:id="rId13"/>
    <p:sldId id="529" r:id="rId14"/>
    <p:sldId id="530" r:id="rId15"/>
    <p:sldId id="531" r:id="rId16"/>
    <p:sldId id="532" r:id="rId17"/>
    <p:sldId id="444" r:id="rId18"/>
    <p:sldId id="384" r:id="rId19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6" autoAdjust="0"/>
    <p:restoredTop sz="76196" autoAdjust="0"/>
  </p:normalViewPr>
  <p:slideViewPr>
    <p:cSldViewPr>
      <p:cViewPr varScale="1">
        <p:scale>
          <a:sx n="110" d="100"/>
          <a:sy n="110" d="100"/>
        </p:scale>
        <p:origin x="15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2018/8/19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2018/8/19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gamma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空間和顏色空間。為了減少光照因素的影響，首先需要將整個圖像進行規範化（歸一化）同時可以抑制噪音的干擾；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21341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計算圖像每個像素的梯度（包括大小和方向）；主要是為了捕獲輪廓信息，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由左到右水平垂直合起來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?x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34569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將圖像分成若干個“單元格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cell”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的直方圖來統計這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88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個像素的梯度信息，即將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的梯度方向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度（或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度，考慮了正負，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）分成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個方向塊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如果這個像素的梯度方向是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20-40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度，直方圖第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即的計數就加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，這樣，對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內每個像素用梯度方向在直方圖中進行加權投影，</a:t>
            </a:r>
          </a:p>
          <a:p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針對角度經過投影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99491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局部光照的變化以及前景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背景對比度的變化，使得梯度強度的變化範圍非常大。這就需要對梯度強度做歸一化。 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內所有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的特徵向量串聯起來便得到該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特徵。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最後再把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特徵給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訓練用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2788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局部光照的變化以及前景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背景對比度的變化，使得梯度強度的變化範圍非常大。這就需要對梯度強度做歸一化。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內所有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的特徵向量串聯起來便得到該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特徵。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3353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優勢在於能更好的描述明暗變化，因此用於檢測正面的人臉</a:t>
            </a: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的優勢在於能更好的描述形狀</a:t>
            </a: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應用於人的正面檢測要明顯好於應用於側臉檢測：正臉由於鼻子等凸起的存在，使得臉上的光影變化十分明顯。而側臉側臉最重要的特徵是形狀和輪廓。所以用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描述符檢測側臉更加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有效。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669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0532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047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要準備</a:t>
            </a:r>
            <a:r>
              <a:rPr lang="en-US" altLang="zh-CN" dirty="0"/>
              <a:t>positive image </a:t>
            </a:r>
            <a:r>
              <a:rPr lang="zh-CN" altLang="en-US" dirty="0"/>
              <a:t>與</a:t>
            </a:r>
            <a:r>
              <a:rPr lang="en-US" altLang="zh-CN" dirty="0"/>
              <a:t>false images</a:t>
            </a:r>
            <a:r>
              <a:rPr lang="zh-CN" altLang="en-US" dirty="0"/>
              <a:t>來</a:t>
            </a:r>
            <a:r>
              <a:rPr lang="en-US" altLang="zh-CN" dirty="0"/>
              <a:t>train</a:t>
            </a:r>
            <a:br>
              <a:rPr lang="en-US" altLang="zh-CN" dirty="0"/>
            </a:br>
            <a:r>
              <a:rPr lang="zh-CN" altLang="en-US" dirty="0"/>
              <a:t>很像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 kernel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白色部分就是要把所有的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起來再取檢調黑色的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因為要對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sliding windows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掃過去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24x24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的圖片也要有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要簡化計算所以影用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integral images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8177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「積分影像」中點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從原始影像中點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(0,0)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這個矩形內所有像素和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6910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假設我們要取得影像中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座標為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x+w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並且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座標為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y+h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這個矩形中所有的像素值的總和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9136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除了加速運算外，要怎麼從這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多個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中選出好的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，像是這個橫的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只是何在眼睛還有臉頰這邊，直的這個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是何在眼睛還有鼻樑這邊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adaboost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大致上來講一下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一開始就用每個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在每個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上，有些會對有些會錯， 我們選擇具有最小錯誤的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，這意味著它們是最能對臉部和非臉部圖像進行分類的功能。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一開始每個圖的權重都一樣，後來每次迭代後，分類錯的圖片權重會提高，在進行訓練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最終分類器是這些弱分類器的加權和。 它被稱為弱，因為它不能單獨對圖像進行分類，但與其他人一起形成一個強大的分類器。最後選出大約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3605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但是</a:t>
            </a:r>
            <a:r>
              <a:rPr lang="en-US" altLang="zh-CN" dirty="0"/>
              <a:t>6000</a:t>
            </a:r>
            <a:r>
              <a:rPr lang="zh-CN" altLang="en-US" dirty="0"/>
              <a:t>個</a:t>
            </a:r>
            <a:r>
              <a:rPr lang="en-US" altLang="zh-CN" dirty="0"/>
              <a:t>feature</a:t>
            </a:r>
            <a:r>
              <a:rPr lang="zh-CN" altLang="en-US" dirty="0"/>
              <a:t>經過每個</a:t>
            </a:r>
            <a:r>
              <a:rPr lang="en-US" altLang="zh-CN" dirty="0"/>
              <a:t>image</a:t>
            </a:r>
            <a:r>
              <a:rPr lang="zh-CN" altLang="en-US" dirty="0"/>
              <a:t>還是有點耗費時間</a:t>
            </a:r>
            <a:endParaRPr lang="en-US" altLang="zh-CN" dirty="0"/>
          </a:p>
          <a:p>
            <a:r>
              <a:rPr lang="zh-CN" altLang="en-US" dirty="0"/>
              <a:t>因此用了</a:t>
            </a:r>
            <a:r>
              <a:rPr lang="en-US" altLang="zh-CN" dirty="0"/>
              <a:t>Cascade Classifier </a:t>
            </a:r>
            <a:br>
              <a:rPr lang="en-US" altLang="zh-CN" dirty="0"/>
            </a:br>
            <a:r>
              <a:rPr lang="zh-CN" altLang="en-US" dirty="0"/>
              <a:t>針對所有的</a:t>
            </a:r>
            <a:r>
              <a:rPr lang="en-US" altLang="zh-CN" dirty="0"/>
              <a:t>sub </a:t>
            </a:r>
            <a:r>
              <a:rPr lang="en-US" altLang="zh-CN" dirty="0" err="1"/>
              <a:t>wimdows</a:t>
            </a:r>
            <a:r>
              <a:rPr lang="zh-CN" altLang="en-US" dirty="0"/>
              <a:t>不一次經過所有的</a:t>
            </a:r>
            <a:r>
              <a:rPr lang="en-US" altLang="zh-CN" dirty="0"/>
              <a:t>feature</a:t>
            </a:r>
            <a:r>
              <a:rPr lang="zh-CN" altLang="en-US" dirty="0"/>
              <a:t>，最前面的</a:t>
            </a:r>
            <a:r>
              <a:rPr lang="en-US" altLang="zh-CN" dirty="0"/>
              <a:t>classier</a:t>
            </a:r>
            <a:r>
              <a:rPr lang="zh-CN" altLang="en-US" dirty="0"/>
              <a:t>辨識率最低，但是可以先篩選掉很大一部份不是人臉的圖片；</a:t>
            </a:r>
            <a:endParaRPr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接下來的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處理比較難處理一點的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篩選掉的圖片也不如第一 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多了；依此下去，直到最後一個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為止。最後留下來的就會是我們 </a:t>
            </a:r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想要的人臉的照片。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作者的探測器具有</a:t>
            </a:r>
            <a:r>
              <a:rPr lang="en-US" altLang="zh-TW" dirty="0"/>
              <a:t>6000</a:t>
            </a:r>
            <a:r>
              <a:rPr lang="zh-TW" altLang="en-US" dirty="0"/>
              <a:t>多個特徵，其中</a:t>
            </a:r>
            <a:r>
              <a:rPr lang="en-US" altLang="zh-TW" dirty="0"/>
              <a:t>38</a:t>
            </a:r>
            <a:r>
              <a:rPr lang="zh-TW" altLang="en-US" dirty="0"/>
              <a:t>個階段在前五個階段具有</a:t>
            </a:r>
            <a:r>
              <a:rPr lang="en-US" altLang="zh-TW" dirty="0"/>
              <a:t>1</a:t>
            </a:r>
            <a:r>
              <a:rPr lang="zh-TW" altLang="en-US" dirty="0"/>
              <a:t>個，</a:t>
            </a:r>
            <a:r>
              <a:rPr lang="en-US" altLang="zh-TW" dirty="0"/>
              <a:t>10</a:t>
            </a:r>
            <a:r>
              <a:rPr lang="zh-TW" altLang="en-US" dirty="0"/>
              <a:t>個，</a:t>
            </a:r>
            <a:r>
              <a:rPr lang="en-US" altLang="zh-TW" dirty="0"/>
              <a:t>25</a:t>
            </a:r>
            <a:r>
              <a:rPr lang="zh-TW" altLang="en-US" dirty="0"/>
              <a:t>個，</a:t>
            </a:r>
            <a:r>
              <a:rPr lang="en-US" altLang="zh-TW" dirty="0"/>
              <a:t>25</a:t>
            </a:r>
            <a:r>
              <a:rPr lang="zh-TW" altLang="en-US" dirty="0"/>
              <a:t>個和</a:t>
            </a:r>
            <a:r>
              <a:rPr lang="en-US" altLang="zh-TW" dirty="0"/>
              <a:t>50</a:t>
            </a:r>
            <a:r>
              <a:rPr lang="zh-TW" altLang="en-US" dirty="0"/>
              <a:t>個特徵。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6633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局部目標的表象和形狀（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appearance and shape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）能夠被梯度或邊緣的方向密度分佈很好地描述。 （本質：梯度的統計信息，而梯度主要存在於邊緣的地方）。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17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5C41FDD1-A859-4C04-8695-B6AB8F015C5E}" type="datetimeFigureOut">
              <a:rPr lang="zh-TW" altLang="en-US" smtClean="0"/>
              <a:pPr>
                <a:defRPr/>
              </a:pPr>
              <a:t>2018/8/19</a:t>
            </a:fld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90517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eeexplore.ieee.org/abstract/document/146736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3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Emotion Recognition 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HOG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4867D2C-80EA-DD41-91C9-6B7BEA8B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HOG (Histogram of Oriented Gradient)</a:t>
            </a:r>
          </a:p>
          <a:p>
            <a:pPr lvl="1">
              <a:defRPr/>
            </a:pP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77CABA-9CAC-E84E-8946-4B3965E6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40" y="2708920"/>
            <a:ext cx="8163689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8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Gamma/</a:t>
            </a:r>
            <a:r>
              <a:rPr lang="en-US" altLang="zh-TW" cap="none" dirty="0" err="1"/>
              <a:t>Colour</a:t>
            </a:r>
            <a:r>
              <a:rPr lang="en-US" altLang="zh-TW" cap="none" dirty="0"/>
              <a:t> Normalization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B4FD0E55-E399-864B-8C82-C4F0B5461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2338" y="981075"/>
            <a:ext cx="6047887" cy="56880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DDE7E5-25DC-C54F-BF39-7F28615DB695}"/>
              </a:ext>
            </a:extLst>
          </p:cNvPr>
          <p:cNvSpPr/>
          <p:nvPr/>
        </p:nvSpPr>
        <p:spPr>
          <a:xfrm>
            <a:off x="3419872" y="4077072"/>
            <a:ext cx="21602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919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Gradient Computation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DDE7E5-25DC-C54F-BF39-7F28615DB695}"/>
              </a:ext>
            </a:extLst>
          </p:cNvPr>
          <p:cNvSpPr/>
          <p:nvPr/>
        </p:nvSpPr>
        <p:spPr>
          <a:xfrm>
            <a:off x="3419872" y="4077072"/>
            <a:ext cx="21602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2DB69F6-F331-C74C-A234-0FA3E11CD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4854" y="3717032"/>
            <a:ext cx="5755180" cy="33521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B8BBF7-6CEE-D842-BC2A-80116837A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1082092"/>
            <a:ext cx="3297983" cy="24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Spatial / Orientation Binning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DDE7E5-25DC-C54F-BF39-7F28615DB695}"/>
              </a:ext>
            </a:extLst>
          </p:cNvPr>
          <p:cNvSpPr/>
          <p:nvPr/>
        </p:nvSpPr>
        <p:spPr>
          <a:xfrm>
            <a:off x="3419872" y="4077072"/>
            <a:ext cx="21602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641AB3A-75A8-E848-BE46-7C483325A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4461"/>
          <a:stretch/>
        </p:blipFill>
        <p:spPr>
          <a:xfrm>
            <a:off x="474476" y="2132856"/>
            <a:ext cx="683818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5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Normalization and Descriptor Blocks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DDE7E5-25DC-C54F-BF39-7F28615DB695}"/>
              </a:ext>
            </a:extLst>
          </p:cNvPr>
          <p:cNvSpPr/>
          <p:nvPr/>
        </p:nvSpPr>
        <p:spPr>
          <a:xfrm>
            <a:off x="3419872" y="4077072"/>
            <a:ext cx="21602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7041291-4554-A44D-BCAD-0B48DF9D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015D1B-E380-2B47-B3B9-8328F361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1492250"/>
            <a:ext cx="4635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19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Result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DDE7E5-25DC-C54F-BF39-7F28615DB695}"/>
              </a:ext>
            </a:extLst>
          </p:cNvPr>
          <p:cNvSpPr/>
          <p:nvPr/>
        </p:nvSpPr>
        <p:spPr>
          <a:xfrm>
            <a:off x="3419872" y="4077072"/>
            <a:ext cx="21602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7041291-4554-A44D-BCAD-0B48DF9D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AFC243-5D6F-7949-8393-EB4AC31A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112" y="242088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1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DDE7E5-25DC-C54F-BF39-7F28615DB695}"/>
              </a:ext>
            </a:extLst>
          </p:cNvPr>
          <p:cNvSpPr/>
          <p:nvPr/>
        </p:nvSpPr>
        <p:spPr>
          <a:xfrm>
            <a:off x="3419872" y="4077072"/>
            <a:ext cx="21602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7041291-4554-A44D-BCAD-0B48DF9D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advantage of HAAR is that it can better describe the light and dark changes, so it is used to detect positive faces.</a:t>
            </a:r>
          </a:p>
          <a:p>
            <a:r>
              <a:rPr lang="en-US" altLang="zh-TW" dirty="0"/>
              <a:t>The advantage of HOG is that it can better describe the shape.</a:t>
            </a:r>
          </a:p>
          <a:p>
            <a:r>
              <a:rPr lang="en-US" altLang="zh-TW" dirty="0"/>
              <a:t>HAAR : Front face</a:t>
            </a:r>
          </a:p>
          <a:p>
            <a:r>
              <a:rPr lang="en-US" altLang="zh-TW" dirty="0"/>
              <a:t>HOG : Side face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149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Related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207375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Reference paper</a:t>
            </a:r>
          </a:p>
          <a:p>
            <a:pPr lvl="1">
              <a:defRPr/>
            </a:pPr>
            <a:r>
              <a:rPr lang="en-US" altLang="zh-TW" dirty="0"/>
              <a:t>Viola, Paul, and Michael Jones. </a:t>
            </a:r>
            <a:r>
              <a:rPr lang="en-US" altLang="zh-TW" b="1" dirty="0"/>
              <a:t>"Rapid object detection using a boosted cascade of simple features." </a:t>
            </a:r>
            <a:r>
              <a:rPr lang="en-US" altLang="zh-TW" dirty="0"/>
              <a:t>Computer Vision and Pattern Recognition, 2001. CVPR 2001. Proceedings of the 2001 IEEE Computer Society Conference on. Vol. 1. IEEE, 2001.</a:t>
            </a:r>
          </a:p>
          <a:p>
            <a:pPr lvl="1">
              <a:defRPr/>
            </a:pPr>
            <a:r>
              <a:rPr lang="en-US" altLang="zh-TW" dirty="0" err="1"/>
              <a:t>Dalal</a:t>
            </a:r>
            <a:r>
              <a:rPr lang="en-US" altLang="zh-TW" dirty="0"/>
              <a:t>, Navneet, and Bill </a:t>
            </a:r>
            <a:r>
              <a:rPr lang="en-US" altLang="zh-TW" dirty="0" err="1"/>
              <a:t>Triggs</a:t>
            </a:r>
            <a:r>
              <a:rPr lang="en-US" altLang="zh-TW" dirty="0"/>
              <a:t>. </a:t>
            </a:r>
            <a:r>
              <a:rPr lang="en-US" altLang="zh-TW" b="1" dirty="0"/>
              <a:t>"Histograms of oriented gradients for human detection." </a:t>
            </a:r>
            <a:r>
              <a:rPr lang="en-US" altLang="zh-TW" dirty="0"/>
              <a:t>Computer Vision and Pattern Recognition, 2005. CVPR 2005. IEEE Computer Society Conference on. Vol. 1. IEEE, 2005.</a:t>
            </a:r>
          </a:p>
        </p:txBody>
      </p:sp>
    </p:spTree>
    <p:extLst>
      <p:ext uri="{BB962C8B-B14F-4D97-AF65-F5344CB8AC3E}">
        <p14:creationId xmlns:p14="http://schemas.microsoft.com/office/powerpoint/2010/main" val="2209738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hlinkClick r:id="rId3"/>
              </a:rPr>
              <a:t>HAAR</a:t>
            </a:r>
            <a:r>
              <a:rPr lang="en-US" altLang="zh-TW" dirty="0"/>
              <a:t> vs </a:t>
            </a:r>
            <a:r>
              <a:rPr lang="en-US" altLang="zh-TW" dirty="0">
                <a:hlinkClick r:id="rId4"/>
              </a:rPr>
              <a:t>HOG</a:t>
            </a:r>
            <a:endParaRPr lang="en-US" altLang="zh-TW" dirty="0"/>
          </a:p>
          <a:p>
            <a:pPr>
              <a:defRPr/>
            </a:pPr>
            <a:r>
              <a:rPr lang="en-US" altLang="zh-TW" dirty="0"/>
              <a:t>HAAR</a:t>
            </a:r>
          </a:p>
          <a:p>
            <a:pPr>
              <a:defRPr/>
            </a:pPr>
            <a:r>
              <a:rPr lang="en-US" altLang="zh-TW" dirty="0"/>
              <a:t>HOG</a:t>
            </a:r>
          </a:p>
          <a:p>
            <a:pPr>
              <a:defRPr/>
            </a:pPr>
            <a:r>
              <a:rPr lang="en-US" altLang="zh-TW" dirty="0" err="1"/>
              <a:t>Coclusion</a:t>
            </a:r>
            <a:r>
              <a:rPr lang="en-US" altLang="zh-TW" dirty="0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B70B02-BE9C-1841-A58A-9C08FA77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HAAR vs HOG</a:t>
            </a:r>
            <a:endParaRPr kumimoji="1" lang="zh-TW" altLang="en-US" dirty="0"/>
          </a:p>
        </p:txBody>
      </p:sp>
      <p:pic>
        <p:nvPicPr>
          <p:cNvPr id="4" name="diff.mp4">
            <a:hlinkClick r:id="" action="ppaction://media"/>
            <a:extLst>
              <a:ext uri="{FF2B5EF4-FFF2-40B4-BE49-F238E27FC236}">
                <a16:creationId xmlns:a16="http://schemas.microsoft.com/office/drawing/2014/main" id="{BACB97C8-D24B-F746-841D-D6B150EE86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3" y="1536700"/>
            <a:ext cx="8135937" cy="4576763"/>
          </a:xfrm>
        </p:spPr>
      </p:pic>
    </p:spTree>
    <p:extLst>
      <p:ext uri="{BB962C8B-B14F-4D97-AF65-F5344CB8AC3E}">
        <p14:creationId xmlns:p14="http://schemas.microsoft.com/office/powerpoint/2010/main" val="140437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HAAR Algorithm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HAAR</a:t>
            </a:r>
          </a:p>
          <a:p>
            <a:pPr lvl="1">
              <a:defRPr/>
            </a:pPr>
            <a:r>
              <a:rPr lang="en-US" altLang="zh-TW" dirty="0" err="1"/>
              <a:t>Haar</a:t>
            </a:r>
            <a:r>
              <a:rPr lang="en-US" altLang="zh-TW" dirty="0"/>
              <a:t> features</a:t>
            </a:r>
          </a:p>
          <a:p>
            <a:pPr lvl="1">
              <a:defRPr/>
            </a:pPr>
            <a:r>
              <a:rPr lang="en-US" altLang="zh-TW" dirty="0"/>
              <a:t>Integral Image</a:t>
            </a:r>
          </a:p>
          <a:p>
            <a:pPr lvl="1">
              <a:defRPr/>
            </a:pPr>
            <a:r>
              <a:rPr lang="en-US" altLang="zh-TW" dirty="0" err="1"/>
              <a:t>Adaboost</a:t>
            </a:r>
            <a:endParaRPr lang="en-US" altLang="zh-TW" dirty="0"/>
          </a:p>
          <a:p>
            <a:pPr lvl="1">
              <a:defRPr/>
            </a:pPr>
            <a:r>
              <a:rPr lang="en-US" altLang="zh-TW" dirty="0"/>
              <a:t>Cascade classifier</a:t>
            </a:r>
          </a:p>
        </p:txBody>
      </p:sp>
    </p:spTree>
    <p:extLst>
      <p:ext uri="{BB962C8B-B14F-4D97-AF65-F5344CB8AC3E}">
        <p14:creationId xmlns:p14="http://schemas.microsoft.com/office/powerpoint/2010/main" val="63849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 err="1"/>
              <a:t>Haar</a:t>
            </a:r>
            <a:r>
              <a:rPr lang="en-US" altLang="zh-TW" cap="none" dirty="0"/>
              <a:t> Features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222EED7-0568-284F-A155-32FCDCB9F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3608" y="1628800"/>
            <a:ext cx="4064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9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Integral Image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E6BAA0A-125E-E248-B33B-9005505C4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1600" y="1916832"/>
            <a:ext cx="245797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0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Integral Image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AF37E2-0B0B-B143-A2C0-1FD55C338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140968"/>
            <a:ext cx="7340600" cy="11049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0A0B79-5CD7-7E49-B5CF-48B2EAE72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317876"/>
            <a:ext cx="5420239" cy="2376264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FC102DB-C106-304F-9812-FC488DF28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7" t="53529" r="36285" b="19645"/>
          <a:stretch/>
        </p:blipFill>
        <p:spPr>
          <a:xfrm>
            <a:off x="611560" y="1299158"/>
            <a:ext cx="5309406" cy="1769802"/>
          </a:xfrm>
        </p:spPr>
      </p:pic>
    </p:spTree>
    <p:extLst>
      <p:ext uri="{BB962C8B-B14F-4D97-AF65-F5344CB8AC3E}">
        <p14:creationId xmlns:p14="http://schemas.microsoft.com/office/powerpoint/2010/main" val="361109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 err="1"/>
              <a:t>Adaboost</a:t>
            </a:r>
            <a:endParaRPr lang="en-US" altLang="zh-TW" cap="none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520329-EE13-2C4C-8C84-C10056C6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56792"/>
            <a:ext cx="3384376" cy="20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41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Cascade Classifier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9D39AE-FCFD-504B-8F56-9066756E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16832"/>
            <a:ext cx="5016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538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51405</TotalTime>
  <Words>788</Words>
  <Application>Microsoft Macintosh PowerPoint</Application>
  <PresentationFormat>如螢幕大小 (4:3)</PresentationFormat>
  <Paragraphs>67</Paragraphs>
  <Slides>18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新細明體</vt:lpstr>
      <vt:lpstr>標楷體</vt:lpstr>
      <vt:lpstr>宋体</vt:lpstr>
      <vt:lpstr>Arial</vt:lpstr>
      <vt:lpstr>Calibri</vt:lpstr>
      <vt:lpstr>Times New Roman</vt:lpstr>
      <vt:lpstr>Wingdings</vt:lpstr>
      <vt:lpstr>Wingdings 2</vt:lpstr>
      <vt:lpstr>壁窗</vt:lpstr>
      <vt:lpstr>Emotion Recognition </vt:lpstr>
      <vt:lpstr>Outline</vt:lpstr>
      <vt:lpstr>HAAR vs HOG</vt:lpstr>
      <vt:lpstr>HAAR Algorithm </vt:lpstr>
      <vt:lpstr>Haar Features</vt:lpstr>
      <vt:lpstr>Integral Image</vt:lpstr>
      <vt:lpstr>Integral Image</vt:lpstr>
      <vt:lpstr>Adaboost</vt:lpstr>
      <vt:lpstr>Cascade Classifier </vt:lpstr>
      <vt:lpstr>HOG</vt:lpstr>
      <vt:lpstr>Gamma/Colour Normalization</vt:lpstr>
      <vt:lpstr>Gradient Computation</vt:lpstr>
      <vt:lpstr>Spatial / Orientation Binning</vt:lpstr>
      <vt:lpstr>Normalization and Descriptor Blocks</vt:lpstr>
      <vt:lpstr>Result</vt:lpstr>
      <vt:lpstr>Conclusions</vt:lpstr>
      <vt:lpstr>Related Work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3900</cp:revision>
  <dcterms:created xsi:type="dcterms:W3CDTF">2008-11-09T17:03:56Z</dcterms:created>
  <dcterms:modified xsi:type="dcterms:W3CDTF">2018-08-19T07:05:54Z</dcterms:modified>
</cp:coreProperties>
</file>